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58" r:id="rId21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32"/>
  </p:normalViewPr>
  <p:slideViewPr>
    <p:cSldViewPr snapToGrid="0" snapToObjects="1">
      <p:cViewPr varScale="1">
        <p:scale>
          <a:sx n="75" d="100"/>
          <a:sy n="75" d="100"/>
        </p:scale>
        <p:origin x="51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6041-CB89-F24B-8354-AC1066171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236395-503A-1C48-AF85-CC97C8F21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5EA6E-74B5-F74E-9C2C-A90566ED1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A5FD-1FB2-0D40-8EEB-990A29360AB3}" type="datetimeFigureOut">
              <a:rPr lang="x-none" smtClean="0"/>
              <a:t>09/06/2022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D37B5-FAF6-1149-BE53-7A8E90CA6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19358-63D7-0441-8300-BE806C75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27097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222A-5FF4-4848-94B3-5724B792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C4D8B-88B1-624B-BCDC-F79CE7489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2BAA6-B68E-184C-AA4F-C28A6DB7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A5FD-1FB2-0D40-8EEB-990A29360AB3}" type="datetimeFigureOut">
              <a:rPr lang="x-none" smtClean="0"/>
              <a:t>09/06/2022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BBBBD-6E3B-5A41-BAFE-132AEE759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4B66F-BFB1-FB4D-B7D9-9E63898B9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09985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9CD1AD-906A-284C-97C0-636A80D2A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71A1D0-E1AD-284B-BABB-8A836D82C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CF4AF-AF6E-7E41-BB36-40BD70307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A5FD-1FB2-0D40-8EEB-990A29360AB3}" type="datetimeFigureOut">
              <a:rPr lang="x-none" smtClean="0"/>
              <a:t>09/06/2022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DA1B6-6FE7-954B-BC20-485EF16BE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C1F37-A1A8-E844-89FD-E4C9DB12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45609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B2717-D9BA-CC4B-95CB-22DDD96F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AF7A3-2ADE-0548-B4FC-EA49ABE03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95318-BDC8-7B42-93B1-10A017CA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A5FD-1FB2-0D40-8EEB-990A29360AB3}" type="datetimeFigureOut">
              <a:rPr lang="x-none" smtClean="0"/>
              <a:t>09/06/2022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8DDA9-89B4-3E4D-B7DF-A9A2743EE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69C7F-F155-314D-83F0-E6B43ED0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46158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2C065-E975-1143-9595-EDA94C7E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AA1B5-1074-3748-BA16-AD4FF3040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00DE4-25A8-E64D-B0A9-DCEB4D876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A5FD-1FB2-0D40-8EEB-990A29360AB3}" type="datetimeFigureOut">
              <a:rPr lang="x-none" smtClean="0"/>
              <a:t>09/06/2022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505A8-0A55-964B-86B4-4C827B754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77735-C4A9-A343-B56A-0B4AF9E07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68695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E6B82-11C5-0046-B202-5E0238B21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0E75C-19F0-B441-BA8C-209DBF981A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1AE18-EF8B-1D42-B2C5-06052A0F5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568ED-08A8-874A-AF5C-EF74F1347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A5FD-1FB2-0D40-8EEB-990A29360AB3}" type="datetimeFigureOut">
              <a:rPr lang="x-none" smtClean="0"/>
              <a:t>09/06/2022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6A224-8D24-A242-8812-9E1791D06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2A31E-221D-F54D-B21F-765648FEA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89184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9648-2676-6242-A37C-3492C762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F0AE0-D7D3-3440-9888-89B23A311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030C8B-F41C-5042-B73B-2E1EFE5BC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2B195E-A8FA-314D-AE7F-9755BF57E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5A65F-C0A6-CE43-B96F-021EC34F46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7B3EDD-BB8D-4945-97BF-DAD3EA33D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A5FD-1FB2-0D40-8EEB-990A29360AB3}" type="datetimeFigureOut">
              <a:rPr lang="x-none" smtClean="0"/>
              <a:t>09/06/2022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068793-81B5-DB4E-BBE1-271EA5E08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F75395-B17A-5D49-95CF-494B676DD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8801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54DAF-3625-3544-ACD6-6852460F6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1A30C-9101-2641-BA92-FB83CBEFB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A5FD-1FB2-0D40-8EEB-990A29360AB3}" type="datetimeFigureOut">
              <a:rPr lang="x-none" smtClean="0"/>
              <a:t>09/06/2022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3BC2C2-9450-7E45-8F33-F20D982E1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F82A3-E50D-2044-A11B-D82ACD275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60791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DC05CF-2739-F548-AE9F-F42D297AA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A5FD-1FB2-0D40-8EEB-990A29360AB3}" type="datetimeFigureOut">
              <a:rPr lang="x-none" smtClean="0"/>
              <a:t>09/06/2022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1CEAEE-52A7-3141-BA62-529A25687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4891E-F5C0-5448-8202-F0FA398A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61213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B810C-5D2C-A242-8F76-2615AB3BF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71E0-B4A1-9847-8575-6B26A97A1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3FA41-671C-DD47-9F7B-5D6705C34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D2EB9-25AF-6F4F-81B3-A79BD2590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A5FD-1FB2-0D40-8EEB-990A29360AB3}" type="datetimeFigureOut">
              <a:rPr lang="x-none" smtClean="0"/>
              <a:t>09/06/2022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9C288-8621-7B43-9FBE-94EB922B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EE633-99B9-1140-A2A0-55E52C66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62216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55CF9-7061-7B4B-AFBD-37F03D1E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D452A0-B740-C046-9FB3-F8A0EC478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7B228-577C-8F47-8AC8-7EDFCBDFE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1048F-D359-FE47-AADB-449A1EE3C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A5FD-1FB2-0D40-8EEB-990A29360AB3}" type="datetimeFigureOut">
              <a:rPr lang="x-none" smtClean="0"/>
              <a:t>09/06/2022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4166C-84CB-254D-AF72-E4A179A5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E9EF1-4FCE-3849-BE6E-30F07C7B4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60898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C89255-4752-5D47-A7FD-E66B99DF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D12CD-4A4B-8343-BF14-47C4531BB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31533-8EA0-6845-9107-E136798713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CA5FD-1FB2-0D40-8EEB-990A29360AB3}" type="datetimeFigureOut">
              <a:rPr lang="x-none" smtClean="0"/>
              <a:t>09/06/2022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3647E-C23F-BE40-9AA9-27EA872AF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4C609-72C0-9B43-A518-083DA316F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F8807-ECCC-A344-A43F-4B44FA08D243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08989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ndo pantalla 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7" y="-186979"/>
            <a:ext cx="12453967" cy="756133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90177BB-2667-615A-D2F8-A73CA10F5779}"/>
              </a:ext>
            </a:extLst>
          </p:cNvPr>
          <p:cNvSpPr txBox="1"/>
          <p:nvPr/>
        </p:nvSpPr>
        <p:spPr>
          <a:xfrm>
            <a:off x="3238500" y="4546600"/>
            <a:ext cx="615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chemeClr val="bg1"/>
                </a:solidFill>
              </a:rPr>
              <a:t>Sintaxis del Lenguaje</a:t>
            </a:r>
          </a:p>
        </p:txBody>
      </p:sp>
    </p:spTree>
    <p:extLst>
      <p:ext uri="{BB962C8B-B14F-4D97-AF65-F5344CB8AC3E}">
        <p14:creationId xmlns:p14="http://schemas.microsoft.com/office/powerpoint/2010/main" val="856763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>
            <a:extLst>
              <a:ext uri="{FF2B5EF4-FFF2-40B4-BE49-F238E27FC236}">
                <a16:creationId xmlns:a16="http://schemas.microsoft.com/office/drawing/2014/main" id="{86D86D41-D4DD-4A2F-E8DC-E4B3A1925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83" r="1082"/>
          <a:stretch/>
        </p:blipFill>
        <p:spPr>
          <a:xfrm>
            <a:off x="0" y="447864"/>
            <a:ext cx="7575468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F1FA06C-7F7A-8E99-0FA5-D8845B8D9622}"/>
              </a:ext>
            </a:extLst>
          </p:cNvPr>
          <p:cNvSpPr txBox="1">
            <a:spLocks/>
          </p:cNvSpPr>
          <p:nvPr/>
        </p:nvSpPr>
        <p:spPr>
          <a:xfrm>
            <a:off x="497572" y="-584289"/>
            <a:ext cx="6930226" cy="261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SUBPROGRAMAS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AAB58FA-6ED6-D1B1-FACB-8A2D4B642EC4}"/>
              </a:ext>
            </a:extLst>
          </p:cNvPr>
          <p:cNvSpPr/>
          <p:nvPr/>
        </p:nvSpPr>
        <p:spPr>
          <a:xfrm>
            <a:off x="10158447" y="6312456"/>
            <a:ext cx="1719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dirty="0">
                <a:solidFill>
                  <a:srgbClr val="7F7F7F"/>
                </a:solidFill>
              </a:rPr>
              <a:t>#SomosUAEMéx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83055E-A83C-7EC4-F27C-2D34E8371AEC}"/>
              </a:ext>
            </a:extLst>
          </p:cNvPr>
          <p:cNvSpPr txBox="1"/>
          <p:nvPr/>
        </p:nvSpPr>
        <p:spPr>
          <a:xfrm>
            <a:off x="470965" y="1848118"/>
            <a:ext cx="11250069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7995" marR="24130" indent="-285750" algn="just">
              <a:spcBef>
                <a:spcPts val="89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subprogramas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son</a:t>
            </a:r>
            <a:r>
              <a:rPr lang="es-ES" sz="2000" spc="2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secuencias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independientes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instrucciones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declaraciones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pueden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llamadas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repetidas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ocasiones</a:t>
            </a:r>
            <a:r>
              <a:rPr lang="es-ES" sz="2000" spc="-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dentro de una arquitectura, proceso, o cuerpo de un</a:t>
            </a:r>
            <a:r>
              <a:rPr lang="es-ES" sz="2000" spc="-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paquete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VHDL.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Existen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tipos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2000" spc="-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subprogramas:</a:t>
            </a:r>
            <a:r>
              <a:rPr lang="es-E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procedimientos</a:t>
            </a:r>
            <a:r>
              <a:rPr lang="es-E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s-E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funciones.</a:t>
            </a:r>
          </a:p>
          <a:p>
            <a:pPr marL="467995" marR="24130" indent="-285750" algn="just">
              <a:spcBef>
                <a:spcPts val="89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67995" marR="24765" indent="-285750" algn="just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Desde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punto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vista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hardware,</a:t>
            </a:r>
            <a:r>
              <a:rPr lang="es-ES" sz="2000" spc="2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llamado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subprograma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similar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instanciación de un componente, con la diferencia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 el subprograma forma parte del circuito en el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cual esta siendo utilizado. La instanciación de un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componente o módulo, implica la síntesis de dos o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más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niveles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jerarquía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diseño.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subprograma sintetizado generalmente es un único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circuito combinacional (utilícese un proceso si se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desea</a:t>
            </a:r>
            <a:r>
              <a:rPr lang="es-E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crear un</a:t>
            </a:r>
            <a:r>
              <a:rPr lang="es-E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circuito</a:t>
            </a:r>
            <a:r>
              <a:rPr lang="es-E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secuencial).</a:t>
            </a:r>
          </a:p>
          <a:p>
            <a:pPr marL="467995" marR="24765" indent="-285750" algn="just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67995" marR="24765" indent="-285750" algn="just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Los subprogramas se declaran habitualmente en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paquetes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cuerpos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2000" spc="2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dichos</a:t>
            </a:r>
            <a:r>
              <a:rPr lang="es-ES" sz="2000" spc="2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subprogramas</a:t>
            </a:r>
            <a:r>
              <a:rPr lang="es-ES" sz="2000" spc="-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son implementados en el cuerpo del paquete en el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 fueron declarados. </a:t>
            </a:r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ED37D29-E597-8659-6813-73DF94381517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6896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>
            <a:extLst>
              <a:ext uri="{FF2B5EF4-FFF2-40B4-BE49-F238E27FC236}">
                <a16:creationId xmlns:a16="http://schemas.microsoft.com/office/drawing/2014/main" id="{86D86D41-D4DD-4A2F-E8DC-E4B3A1925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83" r="1082"/>
          <a:stretch/>
        </p:blipFill>
        <p:spPr>
          <a:xfrm>
            <a:off x="0" y="447864"/>
            <a:ext cx="7575468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F1FA06C-7F7A-8E99-0FA5-D8845B8D9622}"/>
              </a:ext>
            </a:extLst>
          </p:cNvPr>
          <p:cNvSpPr txBox="1">
            <a:spLocks/>
          </p:cNvSpPr>
          <p:nvPr/>
        </p:nvSpPr>
        <p:spPr>
          <a:xfrm>
            <a:off x="497572" y="-584289"/>
            <a:ext cx="6930226" cy="261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PROCEDIMIENTOS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AAB58FA-6ED6-D1B1-FACB-8A2D4B642EC4}"/>
              </a:ext>
            </a:extLst>
          </p:cNvPr>
          <p:cNvSpPr/>
          <p:nvPr/>
        </p:nvSpPr>
        <p:spPr>
          <a:xfrm>
            <a:off x="10158447" y="6312456"/>
            <a:ext cx="1719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dirty="0">
                <a:solidFill>
                  <a:srgbClr val="7F7F7F"/>
                </a:solidFill>
              </a:rPr>
              <a:t>#SomosUAEMéx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83055E-A83C-7EC4-F27C-2D34E8371AEC}"/>
              </a:ext>
            </a:extLst>
          </p:cNvPr>
          <p:cNvSpPr txBox="1"/>
          <p:nvPr/>
        </p:nvSpPr>
        <p:spPr>
          <a:xfrm>
            <a:off x="628208" y="2274838"/>
            <a:ext cx="46205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 procedimiento es un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algoritmo que puede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regresar uno o varios valores y que, además, puede</a:t>
            </a:r>
            <a:r>
              <a:rPr lang="es-ES" sz="1800" spc="-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tener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parámetros.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Estos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utilizan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generalmente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descomponer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grandes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descripciones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comportamentales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pequeñas</a:t>
            </a:r>
            <a:r>
              <a:rPr lang="es-ES" sz="1800" spc="-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secciones, las cuales a su vez pueden ser utilizadas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por</a:t>
            </a:r>
            <a:r>
              <a:rPr lang="es-E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distintos</a:t>
            </a:r>
            <a:r>
              <a:rPr lang="es-E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procesos</a:t>
            </a:r>
            <a:r>
              <a:rPr lang="es-E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dentro</a:t>
            </a:r>
            <a:r>
              <a:rPr lang="es-E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</a:t>
            </a:r>
            <a:r>
              <a:rPr lang="es-E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descripción.</a:t>
            </a:r>
            <a:endParaRPr lang="es-MX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ED37D29-E597-8659-6813-73DF94381517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F015713E-4D02-D17A-DEA6-9EA5290F6CA9}"/>
              </a:ext>
            </a:extLst>
          </p:cNvPr>
          <p:cNvSpPr txBox="1"/>
          <p:nvPr/>
        </p:nvSpPr>
        <p:spPr>
          <a:xfrm>
            <a:off x="6731000" y="2156770"/>
            <a:ext cx="42873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Los parámetros que se utilizan en el llamado de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</a:t>
            </a:r>
            <a:r>
              <a:rPr lang="es-ES" sz="1800" spc="1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procedimiento</a:t>
            </a:r>
            <a:r>
              <a:rPr lang="es-ES" sz="1800" spc="1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deben</a:t>
            </a:r>
            <a:r>
              <a:rPr lang="es-ES" sz="1800" spc="1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</a:t>
            </a:r>
            <a:r>
              <a:rPr lang="es-ES" sz="1800" spc="1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constantes,</a:t>
            </a:r>
            <a:r>
              <a:rPr lang="es-ES" sz="1800" spc="1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variables,</a:t>
            </a:r>
            <a:r>
              <a:rPr lang="es-ES" sz="1800" spc="-2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 señales. Además, también debe especificarse el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modo ya sea IN, OUT, o INOUT. A menos que se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especifique, un parámetro se considera como una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constante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utiliza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modo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IN,</a:t>
            </a:r>
            <a:r>
              <a:rPr lang="es-ES" sz="1800" spc="2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s-ES" sz="1800" spc="2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por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omisión</a:t>
            </a:r>
            <a:r>
              <a:rPr lang="es-ES" sz="1800" spc="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una</a:t>
            </a:r>
            <a:r>
              <a:rPr lang="es-ES" sz="18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variable</a:t>
            </a:r>
            <a:r>
              <a:rPr lang="es-ES" sz="1800" spc="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</a:t>
            </a:r>
            <a:r>
              <a:rPr lang="es-ES" sz="18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</a:t>
            </a:r>
            <a:r>
              <a:rPr lang="es-ES" sz="1800" spc="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utiliza</a:t>
            </a:r>
            <a:r>
              <a:rPr lang="es-ES" sz="1800" spc="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</a:t>
            </a:r>
            <a:r>
              <a:rPr lang="es-ES" sz="1800" spc="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modo</a:t>
            </a:r>
            <a:r>
              <a:rPr lang="es-ES" sz="1800" spc="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INOUT</a:t>
            </a:r>
            <a:r>
              <a:rPr lang="es-ES" sz="1800" spc="-2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s-E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OUT.</a:t>
            </a:r>
            <a:endParaRPr lang="es-MX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5445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>
            <a:extLst>
              <a:ext uri="{FF2B5EF4-FFF2-40B4-BE49-F238E27FC236}">
                <a16:creationId xmlns:a16="http://schemas.microsoft.com/office/drawing/2014/main" id="{86D86D41-D4DD-4A2F-E8DC-E4B3A1925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83" r="1082"/>
          <a:stretch/>
        </p:blipFill>
        <p:spPr>
          <a:xfrm>
            <a:off x="0" y="447864"/>
            <a:ext cx="7575468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F1FA06C-7F7A-8E99-0FA5-D8845B8D9622}"/>
              </a:ext>
            </a:extLst>
          </p:cNvPr>
          <p:cNvSpPr txBox="1">
            <a:spLocks/>
          </p:cNvSpPr>
          <p:nvPr/>
        </p:nvSpPr>
        <p:spPr>
          <a:xfrm>
            <a:off x="497572" y="-406489"/>
            <a:ext cx="6930226" cy="261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PROCEDIMIENTOS</a:t>
            </a:r>
          </a:p>
          <a:p>
            <a:pPr algn="l"/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AAB58FA-6ED6-D1B1-FACB-8A2D4B642EC4}"/>
              </a:ext>
            </a:extLst>
          </p:cNvPr>
          <p:cNvSpPr/>
          <p:nvPr/>
        </p:nvSpPr>
        <p:spPr>
          <a:xfrm>
            <a:off x="10158447" y="6312456"/>
            <a:ext cx="1719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dirty="0">
                <a:solidFill>
                  <a:srgbClr val="7F7F7F"/>
                </a:solidFill>
              </a:rPr>
              <a:t>#SomosUAEMéx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ED37D29-E597-8659-6813-73DF94381517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2140264D-BF2C-28C4-8AE3-5932639FA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75" t="22764" r="31173" b="55970"/>
          <a:stretch/>
        </p:blipFill>
        <p:spPr>
          <a:xfrm>
            <a:off x="1052768" y="1816827"/>
            <a:ext cx="4014532" cy="283129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FFDC620-A9C5-8DD9-2EBC-F398E88DF7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75" t="47518" r="28229" b="24061"/>
          <a:stretch/>
        </p:blipFill>
        <p:spPr>
          <a:xfrm>
            <a:off x="6345920" y="1752222"/>
            <a:ext cx="4471814" cy="359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36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>
            <a:extLst>
              <a:ext uri="{FF2B5EF4-FFF2-40B4-BE49-F238E27FC236}">
                <a16:creationId xmlns:a16="http://schemas.microsoft.com/office/drawing/2014/main" id="{86D86D41-D4DD-4A2F-E8DC-E4B3A1925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83" r="1082"/>
          <a:stretch/>
        </p:blipFill>
        <p:spPr>
          <a:xfrm>
            <a:off x="0" y="447864"/>
            <a:ext cx="7575468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F1FA06C-7F7A-8E99-0FA5-D8845B8D9622}"/>
              </a:ext>
            </a:extLst>
          </p:cNvPr>
          <p:cNvSpPr txBox="1">
            <a:spLocks/>
          </p:cNvSpPr>
          <p:nvPr/>
        </p:nvSpPr>
        <p:spPr>
          <a:xfrm>
            <a:off x="497572" y="-584289"/>
            <a:ext cx="6930226" cy="261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FUNCIONES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AAB58FA-6ED6-D1B1-FACB-8A2D4B642EC4}"/>
              </a:ext>
            </a:extLst>
          </p:cNvPr>
          <p:cNvSpPr/>
          <p:nvPr/>
        </p:nvSpPr>
        <p:spPr>
          <a:xfrm>
            <a:off x="10158447" y="6312456"/>
            <a:ext cx="1719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dirty="0">
                <a:solidFill>
                  <a:srgbClr val="7F7F7F"/>
                </a:solidFill>
              </a:rPr>
              <a:t>#SomosUAEMéx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83055E-A83C-7EC4-F27C-2D34E8371AEC}"/>
              </a:ext>
            </a:extLst>
          </p:cNvPr>
          <p:cNvSpPr txBox="1"/>
          <p:nvPr/>
        </p:nvSpPr>
        <p:spPr>
          <a:xfrm>
            <a:off x="7925370" y="1244646"/>
            <a:ext cx="397926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245" marR="454025" indent="134620" algn="just">
              <a:spcBef>
                <a:spcPts val="890"/>
              </a:spcBef>
              <a:spcAft>
                <a:spcPts val="0"/>
              </a:spcAft>
            </a:pP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función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algoritmo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retorna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único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valor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puede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tener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parámetros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entrada.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funciones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utilizan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generalmente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para:</a:t>
            </a:r>
            <a:endParaRPr lang="es-MX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595"/>
              </a:spcBef>
              <a:spcAft>
                <a:spcPts val="0"/>
              </a:spcAft>
              <a:buSzPts val="1000"/>
              <a:buFont typeface="Times New Roman" panose="02020603050405020304" pitchFamily="18" charset="0"/>
              <a:buAutoNum type="arabicParenBoth"/>
              <a:tabLst>
                <a:tab pos="496570" algn="l"/>
                <a:tab pos="497840" algn="l"/>
              </a:tabLst>
            </a:pP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Convertir</a:t>
            </a:r>
            <a:r>
              <a:rPr lang="es-E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objetos</a:t>
            </a:r>
            <a:r>
              <a:rPr lang="es-E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 datos</a:t>
            </a:r>
            <a:r>
              <a:rPr lang="es-E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1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 tipo</a:t>
            </a:r>
            <a:r>
              <a:rPr lang="es-E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otro.</a:t>
            </a:r>
            <a:endParaRPr lang="es-MX" sz="1800" spc="-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53390" lvl="0" indent="-342900" algn="just">
              <a:spcBef>
                <a:spcPts val="605"/>
              </a:spcBef>
              <a:spcAft>
                <a:spcPts val="0"/>
              </a:spcAft>
              <a:buSzPts val="1000"/>
              <a:buFont typeface="Times New Roman" panose="02020603050405020304" pitchFamily="18" charset="0"/>
              <a:buAutoNum type="arabicParenBoth"/>
              <a:tabLst>
                <a:tab pos="497840" algn="l"/>
              </a:tabLst>
            </a:pP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Como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simples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funciones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realizan</a:t>
            </a:r>
            <a:r>
              <a:rPr lang="es-ES" sz="1800" spc="-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operaciones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más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frecuentes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situaciones de diseño. Los parámetros de una</a:t>
            </a:r>
            <a:r>
              <a:rPr lang="es-ES" sz="1800" spc="-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función</a:t>
            </a:r>
            <a:r>
              <a:rPr lang="es-ES" sz="1800" spc="1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siempre</a:t>
            </a:r>
            <a:r>
              <a:rPr lang="es-ES" sz="1800" spc="1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son</a:t>
            </a:r>
            <a:r>
              <a:rPr lang="es-ES" sz="1800" spc="1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</a:t>
            </a:r>
            <a:r>
              <a:rPr lang="es-ES" sz="1800" spc="1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modo</a:t>
            </a:r>
            <a:r>
              <a:rPr lang="es-ES" sz="1800" spc="1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s-ES" sz="1800" spc="1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s-ES" sz="1800" spc="1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deben</a:t>
            </a:r>
            <a:r>
              <a:rPr lang="es-MX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 señales o constantes. Además, cualquier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variable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declarada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dentro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</a:t>
            </a:r>
            <a:r>
              <a:rPr lang="es-ES" sz="1800" spc="2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función</a:t>
            </a:r>
            <a:r>
              <a:rPr lang="es-ES" sz="1800" spc="-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existe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solamente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dentro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</a:t>
            </a:r>
            <a:r>
              <a:rPr lang="es-E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función.</a:t>
            </a:r>
            <a:endParaRPr lang="es-MX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s-MX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ED37D29-E597-8659-6813-73DF94381517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FD47D810-A5AA-A205-B96D-FAFFFB37D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37" t="33881" r="55000" b="42404"/>
          <a:stretch/>
        </p:blipFill>
        <p:spPr>
          <a:xfrm>
            <a:off x="1383730" y="1723955"/>
            <a:ext cx="4610669" cy="371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90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>
            <a:extLst>
              <a:ext uri="{FF2B5EF4-FFF2-40B4-BE49-F238E27FC236}">
                <a16:creationId xmlns:a16="http://schemas.microsoft.com/office/drawing/2014/main" id="{86D86D41-D4DD-4A2F-E8DC-E4B3A1925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83" r="1082"/>
          <a:stretch/>
        </p:blipFill>
        <p:spPr>
          <a:xfrm>
            <a:off x="0" y="447864"/>
            <a:ext cx="7575468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F1FA06C-7F7A-8E99-0FA5-D8845B8D9622}"/>
              </a:ext>
            </a:extLst>
          </p:cNvPr>
          <p:cNvSpPr txBox="1">
            <a:spLocks/>
          </p:cNvSpPr>
          <p:nvPr/>
        </p:nvSpPr>
        <p:spPr>
          <a:xfrm>
            <a:off x="497572" y="-584289"/>
            <a:ext cx="6930226" cy="261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LLAMADO A SUBPROGRAMAS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AAB58FA-6ED6-D1B1-FACB-8A2D4B642EC4}"/>
              </a:ext>
            </a:extLst>
          </p:cNvPr>
          <p:cNvSpPr/>
          <p:nvPr/>
        </p:nvSpPr>
        <p:spPr>
          <a:xfrm>
            <a:off x="10158447" y="6312456"/>
            <a:ext cx="1719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dirty="0">
                <a:solidFill>
                  <a:srgbClr val="7F7F7F"/>
                </a:solidFill>
              </a:rPr>
              <a:t>#SomosUAEMéx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83055E-A83C-7EC4-F27C-2D34E8371AEC}"/>
              </a:ext>
            </a:extLst>
          </p:cNvPr>
          <p:cNvSpPr txBox="1"/>
          <p:nvPr/>
        </p:nvSpPr>
        <p:spPr>
          <a:xfrm>
            <a:off x="497572" y="1520242"/>
            <a:ext cx="39792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245" marR="24765" indent="134620" algn="just">
              <a:spcBef>
                <a:spcPts val="895"/>
              </a:spcBef>
              <a:spcAft>
                <a:spcPts val="0"/>
              </a:spcAft>
            </a:pP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Como ya mencionamos un subprograma puede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tener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tener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parámetro.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Además,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declaración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subprograma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define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nombre, modo, y tipo de dato para cada parámetro.</a:t>
            </a:r>
            <a:r>
              <a:rPr lang="es-ES" sz="1800" spc="-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Cuando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subprograma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llamado,</a:t>
            </a:r>
            <a:r>
              <a:rPr lang="es-ES" sz="1800" spc="2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cada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parámetro recibe un valor. El valor que recibe el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parámetro (con su tipo correspondiente) puede ser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resultado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expresión,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valor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variable, o de una señal. El modo en el que es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declarado el parámetro especifica la forma en que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puede ser utilizado, similar a los puertos en una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entidad.</a:t>
            </a:r>
            <a:endParaRPr lang="es-MX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ED37D29-E597-8659-6813-73DF94381517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4015C075-AC7E-330E-D15C-CFACD5918745}"/>
              </a:ext>
            </a:extLst>
          </p:cNvPr>
          <p:cNvSpPr txBox="1"/>
          <p:nvPr/>
        </p:nvSpPr>
        <p:spPr>
          <a:xfrm>
            <a:off x="7427798" y="2381169"/>
            <a:ext cx="4082883" cy="2095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0"/>
              </a:spcAft>
              <a:buSzPts val="1000"/>
              <a:buFont typeface="Times New Roman" panose="02020603050405020304" pitchFamily="18" charset="0"/>
              <a:buChar char="-"/>
              <a:tabLst>
                <a:tab pos="392430" algn="l"/>
              </a:tabLst>
            </a:pPr>
            <a:r>
              <a:rPr lang="es-E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IN:</a:t>
            </a:r>
            <a:r>
              <a:rPr lang="es-ES" sz="2400" b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lectura.</a:t>
            </a:r>
            <a:endParaRPr lang="es-MX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605"/>
              </a:spcBef>
              <a:spcAft>
                <a:spcPts val="0"/>
              </a:spcAft>
              <a:buSzPts val="1000"/>
              <a:buFont typeface="Times New Roman" panose="02020603050405020304" pitchFamily="18" charset="0"/>
              <a:buChar char="-"/>
              <a:tabLst>
                <a:tab pos="392430" algn="l"/>
              </a:tabLst>
            </a:pPr>
            <a:r>
              <a:rPr lang="es-E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OUT:</a:t>
            </a:r>
            <a:r>
              <a:rPr lang="es-ES" sz="24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escritura.</a:t>
            </a:r>
            <a:endParaRPr lang="es-MX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595"/>
              </a:spcBef>
              <a:spcAft>
                <a:spcPts val="0"/>
              </a:spcAft>
              <a:buSzPts val="1000"/>
              <a:buFont typeface="Times New Roman" panose="02020603050405020304" pitchFamily="18" charset="0"/>
              <a:buChar char="-"/>
              <a:tabLst>
                <a:tab pos="391795" algn="l"/>
              </a:tabLst>
            </a:pPr>
            <a:r>
              <a:rPr lang="es-E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INOUT:</a:t>
            </a:r>
            <a:r>
              <a:rPr lang="es-ES" sz="2400" b="1" spc="2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lectura</a:t>
            </a:r>
            <a:r>
              <a:rPr lang="es-ES" sz="2400" b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s-ES" sz="2400" b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escritura.</a:t>
            </a:r>
            <a:endParaRPr lang="es-MX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s-MX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227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>
            <a:extLst>
              <a:ext uri="{FF2B5EF4-FFF2-40B4-BE49-F238E27FC236}">
                <a16:creationId xmlns:a16="http://schemas.microsoft.com/office/drawing/2014/main" id="{86D86D41-D4DD-4A2F-E8DC-E4B3A1925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83" r="1082"/>
          <a:stretch/>
        </p:blipFill>
        <p:spPr>
          <a:xfrm>
            <a:off x="0" y="447864"/>
            <a:ext cx="7575468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F1FA06C-7F7A-8E99-0FA5-D8845B8D9622}"/>
              </a:ext>
            </a:extLst>
          </p:cNvPr>
          <p:cNvSpPr txBox="1">
            <a:spLocks/>
          </p:cNvSpPr>
          <p:nvPr/>
        </p:nvSpPr>
        <p:spPr>
          <a:xfrm>
            <a:off x="497572" y="-584289"/>
            <a:ext cx="6930226" cy="261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LLAMADO A FUNCIONES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AAB58FA-6ED6-D1B1-FACB-8A2D4B642EC4}"/>
              </a:ext>
            </a:extLst>
          </p:cNvPr>
          <p:cNvSpPr/>
          <p:nvPr/>
        </p:nvSpPr>
        <p:spPr>
          <a:xfrm>
            <a:off x="10158447" y="6312456"/>
            <a:ext cx="1719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dirty="0">
                <a:solidFill>
                  <a:srgbClr val="7F7F7F"/>
                </a:solidFill>
              </a:rPr>
              <a:t>#SomosUAEMéx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83055E-A83C-7EC4-F27C-2D34E8371AEC}"/>
              </a:ext>
            </a:extLst>
          </p:cNvPr>
          <p:cNvSpPr txBox="1"/>
          <p:nvPr/>
        </p:nvSpPr>
        <p:spPr>
          <a:xfrm>
            <a:off x="-16575" y="1552008"/>
            <a:ext cx="3979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7995" marR="24130" indent="-285750" algn="just">
              <a:spcBef>
                <a:spcPts val="58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Una función es llamada por su nombre y utiliza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parámetros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dados.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Las funciones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regresan</a:t>
            </a:r>
            <a:r>
              <a:rPr lang="es-E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único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valor.</a:t>
            </a:r>
            <a:endParaRPr lang="es-MX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ED37D29-E597-8659-6813-73DF94381517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EDFC31C0-7FD8-1278-6CFB-F86451DC8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54" t="29621" r="28021" b="45924"/>
          <a:stretch/>
        </p:blipFill>
        <p:spPr>
          <a:xfrm>
            <a:off x="2625842" y="3307927"/>
            <a:ext cx="4102100" cy="273458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1715BBA-80DC-703B-FBC7-2290EBEE4A51}"/>
              </a:ext>
            </a:extLst>
          </p:cNvPr>
          <p:cNvSpPr txBox="1"/>
          <p:nvPr/>
        </p:nvSpPr>
        <p:spPr>
          <a:xfrm>
            <a:off x="7733198" y="1566053"/>
            <a:ext cx="397926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245" marR="454660" indent="134620" algn="just">
              <a:spcBef>
                <a:spcPts val="580"/>
              </a:spcBef>
              <a:spcAft>
                <a:spcPts val="0"/>
              </a:spcAft>
            </a:pP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instrucción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RETURN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termina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subprograma. Si el subprograma es una función es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necesario utilizar la instrucción RETURN, en el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caso de los procedimientos es opcional. La sintaxis</a:t>
            </a:r>
            <a:r>
              <a:rPr lang="es-ES" sz="1800" spc="-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 siguiente.</a:t>
            </a:r>
            <a:endParaRPr lang="es-MX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15"/>
              </a:spcBef>
            </a:pP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s-MX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2245"/>
            <a:r>
              <a:rPr lang="es-ES" sz="18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s-ES" sz="1800" b="1" spc="-1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expresión;</a:t>
            </a:r>
            <a:r>
              <a:rPr lang="es-ES" sz="1800" spc="-1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s-ES" sz="1800" spc="-1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Funciones</a:t>
            </a:r>
            <a:endParaRPr lang="es-MX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2245">
              <a:spcBef>
                <a:spcPts val="5"/>
              </a:spcBef>
              <a:spcAft>
                <a:spcPts val="0"/>
              </a:spcAft>
            </a:pPr>
            <a:r>
              <a:rPr lang="es-ES" sz="18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s-ES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s-ES" sz="1800" spc="-15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s-ES" sz="1800" spc="-1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Procedimientos</a:t>
            </a:r>
            <a:endParaRPr lang="es-MX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s-ES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MX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2245" marR="24130" algn="just">
              <a:spcBef>
                <a:spcPts val="585"/>
              </a:spcBef>
              <a:spcAft>
                <a:spcPts val="0"/>
              </a:spcAft>
            </a:pPr>
            <a:endParaRPr lang="es-MX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503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>
            <a:extLst>
              <a:ext uri="{FF2B5EF4-FFF2-40B4-BE49-F238E27FC236}">
                <a16:creationId xmlns:a16="http://schemas.microsoft.com/office/drawing/2014/main" id="{86D86D41-D4DD-4A2F-E8DC-E4B3A1925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83" r="1082"/>
          <a:stretch/>
        </p:blipFill>
        <p:spPr>
          <a:xfrm>
            <a:off x="0" y="447864"/>
            <a:ext cx="7575468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F1FA06C-7F7A-8E99-0FA5-D8845B8D9622}"/>
              </a:ext>
            </a:extLst>
          </p:cNvPr>
          <p:cNvSpPr txBox="1">
            <a:spLocks/>
          </p:cNvSpPr>
          <p:nvPr/>
        </p:nvSpPr>
        <p:spPr>
          <a:xfrm>
            <a:off x="497572" y="-584289"/>
            <a:ext cx="6930226" cy="261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SOBRECARGA DE OPERADORES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AAB58FA-6ED6-D1B1-FACB-8A2D4B642EC4}"/>
              </a:ext>
            </a:extLst>
          </p:cNvPr>
          <p:cNvSpPr/>
          <p:nvPr/>
        </p:nvSpPr>
        <p:spPr>
          <a:xfrm>
            <a:off x="10158447" y="6312456"/>
            <a:ext cx="1719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dirty="0">
                <a:solidFill>
                  <a:srgbClr val="7F7F7F"/>
                </a:solidFill>
              </a:rPr>
              <a:t>#SomosUAEMéx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83055E-A83C-7EC4-F27C-2D34E8371AEC}"/>
              </a:ext>
            </a:extLst>
          </p:cNvPr>
          <p:cNvSpPr txBox="1"/>
          <p:nvPr/>
        </p:nvSpPr>
        <p:spPr>
          <a:xfrm>
            <a:off x="313723" y="1673593"/>
            <a:ext cx="39792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 sobrecarga de operadores consiste en definir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nuevas</a:t>
            </a:r>
            <a:r>
              <a:rPr lang="es-ES" sz="1800" spc="1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funciones</a:t>
            </a:r>
            <a:r>
              <a:rPr lang="es-ES" sz="1800" spc="1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para</a:t>
            </a:r>
            <a:r>
              <a:rPr lang="es-ES" sz="1800" spc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utilizar</a:t>
            </a:r>
            <a:r>
              <a:rPr lang="es-ES" sz="1800" spc="1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tipos</a:t>
            </a:r>
            <a:r>
              <a:rPr lang="es-ES" sz="1800" spc="1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1800" spc="1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datos</a:t>
            </a:r>
            <a:r>
              <a:rPr lang="es-ES" sz="1800" spc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</a:t>
            </a:r>
            <a:r>
              <a:rPr lang="es-ES" sz="1800" spc="-2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estaba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definido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anteriormente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operador. Así, por ejemplo el operador AND no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está definido de manera predeterminada para ser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utilizado</a:t>
            </a:r>
            <a:r>
              <a:rPr lang="es-ES" sz="1800" spc="1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</a:t>
            </a:r>
            <a:r>
              <a:rPr lang="es-ES" sz="1800" spc="1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los</a:t>
            </a:r>
            <a:r>
              <a:rPr lang="es-ES" sz="1800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tipos</a:t>
            </a:r>
            <a:r>
              <a:rPr lang="es-ES" sz="1800" spc="1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std_logic_vector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s-ES" sz="1800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unsigned</a:t>
            </a:r>
            <a:r>
              <a:rPr lang="es-ES" sz="1800" spc="-2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signed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Pero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dentro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paquetes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std_logic_1164,</a:t>
            </a:r>
            <a:r>
              <a:rPr lang="es-ES" sz="1800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numeric_std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s-ES" sz="1800" spc="2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s-ES" sz="1800" spc="2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numeric_bit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s-ES" sz="1800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</a:t>
            </a:r>
            <a:r>
              <a:rPr lang="es-ES" sz="1800" spc="-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donde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definen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estos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tipos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datos,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sobrecarga el operador AND para poder utilizarlo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 estos tipos de datos. También es posible crear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operadores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utilizados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tipos</a:t>
            </a:r>
            <a:r>
              <a:rPr lang="es-ES" sz="1800" spc="2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datos</a:t>
            </a:r>
            <a:r>
              <a:rPr lang="es-E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definidos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por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usuario.</a:t>
            </a:r>
            <a:endParaRPr lang="es-MX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s-MX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ED37D29-E597-8659-6813-73DF94381517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AC3A5A30-65D0-BC72-05EE-E9D5C8C79E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46" t="71677" r="51042" b="16280"/>
          <a:stretch/>
        </p:blipFill>
        <p:spPr>
          <a:xfrm>
            <a:off x="5025132" y="1439776"/>
            <a:ext cx="5186553" cy="172883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2CBAAAF-C54D-F068-6260-A07CE6EA54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58" t="44679" r="28229" b="39068"/>
          <a:stretch/>
        </p:blipFill>
        <p:spPr>
          <a:xfrm>
            <a:off x="5045728" y="3253979"/>
            <a:ext cx="5059479" cy="227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0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>
            <a:extLst>
              <a:ext uri="{FF2B5EF4-FFF2-40B4-BE49-F238E27FC236}">
                <a16:creationId xmlns:a16="http://schemas.microsoft.com/office/drawing/2014/main" id="{86D86D41-D4DD-4A2F-E8DC-E4B3A1925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83" r="1082"/>
          <a:stretch/>
        </p:blipFill>
        <p:spPr>
          <a:xfrm>
            <a:off x="0" y="447864"/>
            <a:ext cx="7575468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F1FA06C-7F7A-8E99-0FA5-D8845B8D9622}"/>
              </a:ext>
            </a:extLst>
          </p:cNvPr>
          <p:cNvSpPr txBox="1">
            <a:spLocks/>
          </p:cNvSpPr>
          <p:nvPr/>
        </p:nvSpPr>
        <p:spPr>
          <a:xfrm>
            <a:off x="497572" y="-584289"/>
            <a:ext cx="6930226" cy="261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LIBRERÍAS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AAB58FA-6ED6-D1B1-FACB-8A2D4B642EC4}"/>
              </a:ext>
            </a:extLst>
          </p:cNvPr>
          <p:cNvSpPr/>
          <p:nvPr/>
        </p:nvSpPr>
        <p:spPr>
          <a:xfrm>
            <a:off x="10158447" y="6312456"/>
            <a:ext cx="1719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dirty="0">
                <a:solidFill>
                  <a:srgbClr val="7F7F7F"/>
                </a:solidFill>
              </a:rPr>
              <a:t>#SomosUAEMéx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83055E-A83C-7EC4-F27C-2D34E8371AEC}"/>
              </a:ext>
            </a:extLst>
          </p:cNvPr>
          <p:cNvSpPr txBox="1"/>
          <p:nvPr/>
        </p:nvSpPr>
        <p:spPr>
          <a:xfrm>
            <a:off x="628208" y="1693217"/>
            <a:ext cx="39792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245" marR="453390" indent="134620" algn="just">
              <a:spcBef>
                <a:spcPts val="885"/>
              </a:spcBef>
              <a:spcAft>
                <a:spcPts val="0"/>
              </a:spcAft>
            </a:pP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librería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consiste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colección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1800" spc="-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unidades de diseño analizadas previamente con lo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cual se facilita la utilización de estas en nuevos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diseño.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incluir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librería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utiliza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siguiente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sintaxis.</a:t>
            </a:r>
            <a:endParaRPr lang="es-MX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15"/>
              </a:spcBef>
            </a:pP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s-MX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2245"/>
            <a:r>
              <a:rPr lang="es-ES" sz="18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es-ES" sz="1800" b="1" spc="-25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identificador_librería</a:t>
            </a:r>
            <a:r>
              <a:rPr lang="es-ES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s-MX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s-MX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ED37D29-E597-8659-6813-73DF94381517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EA2A4235-FA16-3B22-83E6-3F0E422A8161}"/>
              </a:ext>
            </a:extLst>
          </p:cNvPr>
          <p:cNvSpPr txBox="1"/>
          <p:nvPr/>
        </p:nvSpPr>
        <p:spPr>
          <a:xfrm>
            <a:off x="5438168" y="2032081"/>
            <a:ext cx="39792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cláusula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LIBRARY</a:t>
            </a:r>
            <a:r>
              <a:rPr lang="es-ES" sz="1800" b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permite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utilizar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</a:t>
            </a:r>
            <a:r>
              <a:rPr lang="es-ES" sz="1800" spc="-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librería especificada únicamente para la unidad de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diseño en la cual se declara. Una unidad de diseño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 una entidad, paquete, arquitectura, o cuerpo de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paquete.</a:t>
            </a:r>
            <a:endParaRPr lang="es-MX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s-MX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235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>
            <a:extLst>
              <a:ext uri="{FF2B5EF4-FFF2-40B4-BE49-F238E27FC236}">
                <a16:creationId xmlns:a16="http://schemas.microsoft.com/office/drawing/2014/main" id="{86D86D41-D4DD-4A2F-E8DC-E4B3A1925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83" r="1082"/>
          <a:stretch/>
        </p:blipFill>
        <p:spPr>
          <a:xfrm>
            <a:off x="0" y="447864"/>
            <a:ext cx="7575468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F1FA06C-7F7A-8E99-0FA5-D8845B8D9622}"/>
              </a:ext>
            </a:extLst>
          </p:cNvPr>
          <p:cNvSpPr txBox="1">
            <a:spLocks/>
          </p:cNvSpPr>
          <p:nvPr/>
        </p:nvSpPr>
        <p:spPr>
          <a:xfrm>
            <a:off x="497572" y="-584289"/>
            <a:ext cx="6930226" cy="261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PAQUETES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AAB58FA-6ED6-D1B1-FACB-8A2D4B642EC4}"/>
              </a:ext>
            </a:extLst>
          </p:cNvPr>
          <p:cNvSpPr/>
          <p:nvPr/>
        </p:nvSpPr>
        <p:spPr>
          <a:xfrm>
            <a:off x="10158447" y="6312456"/>
            <a:ext cx="1719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dirty="0">
                <a:solidFill>
                  <a:srgbClr val="7F7F7F"/>
                </a:solidFill>
              </a:rPr>
              <a:t>#SomosUAEMéx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83055E-A83C-7EC4-F27C-2D34E8371AEC}"/>
              </a:ext>
            </a:extLst>
          </p:cNvPr>
          <p:cNvSpPr txBox="1"/>
          <p:nvPr/>
        </p:nvSpPr>
        <p:spPr>
          <a:xfrm>
            <a:off x="723900" y="1855812"/>
            <a:ext cx="9960577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835" marR="454025" indent="-285750" algn="just">
              <a:spcBef>
                <a:spcPts val="89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paquete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VHDL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colección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declaraciones que pueden ser utilizadas por otras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descripciones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VHDL.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paquete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VHDL</a:t>
            </a:r>
            <a:r>
              <a:rPr lang="es-ES" sz="2000" spc="-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consiste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secciones: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declaración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paquete</a:t>
            </a:r>
            <a:r>
              <a:rPr lang="es-E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s-E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 cuerpo</a:t>
            </a:r>
            <a:r>
              <a:rPr lang="es-E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</a:t>
            </a:r>
            <a:r>
              <a:rPr lang="es-E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paquete.</a:t>
            </a:r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2085" marR="454025" indent="134620" algn="just">
              <a:spcBef>
                <a:spcPts val="600"/>
              </a:spcBef>
              <a:spcAft>
                <a:spcPts val="0"/>
              </a:spcAft>
            </a:pP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Para incluir un paquete en otra descripción se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sigue</a:t>
            </a:r>
            <a:r>
              <a:rPr lang="es-E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 siguiente sintaxis:</a:t>
            </a:r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10"/>
              </a:spcBef>
            </a:pP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2720"/>
            <a:r>
              <a:rPr lang="es-ES" sz="20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es-ES" sz="2000" b="1" spc="-2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libreria.identificador_paquete.ALL</a:t>
            </a:r>
            <a:r>
              <a:rPr lang="es-ES" sz="2000" b="1" spc="-2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s-MX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5"/>
              </a:spcBef>
            </a:pPr>
            <a:r>
              <a:rPr lang="es-ES" sz="20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835" marR="45339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 esta manera el paquete indicado es visible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para la unidad de diseño en la cual está siendo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utilizado.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Mediante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"ALL"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indicamos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deseamos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incluir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todas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declaraciones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funciones,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componentes,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tipos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 datos,</a:t>
            </a:r>
            <a:r>
              <a:rPr lang="es-ES" sz="2000" spc="2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subtipos</a:t>
            </a:r>
            <a:r>
              <a:rPr lang="es-ES" sz="2000" spc="-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 datos, procedimientos, etc. que encuentren en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dicho</a:t>
            </a:r>
            <a:r>
              <a:rPr lang="es-E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paquete.</a:t>
            </a:r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ED37D29-E597-8659-6813-73DF94381517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475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>
            <a:extLst>
              <a:ext uri="{FF2B5EF4-FFF2-40B4-BE49-F238E27FC236}">
                <a16:creationId xmlns:a16="http://schemas.microsoft.com/office/drawing/2014/main" id="{86D86D41-D4DD-4A2F-E8DC-E4B3A1925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83" r="1082"/>
          <a:stretch/>
        </p:blipFill>
        <p:spPr>
          <a:xfrm>
            <a:off x="0" y="447864"/>
            <a:ext cx="7575468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F1FA06C-7F7A-8E99-0FA5-D8845B8D9622}"/>
              </a:ext>
            </a:extLst>
          </p:cNvPr>
          <p:cNvSpPr txBox="1">
            <a:spLocks/>
          </p:cNvSpPr>
          <p:nvPr/>
        </p:nvSpPr>
        <p:spPr>
          <a:xfrm>
            <a:off x="497572" y="-584289"/>
            <a:ext cx="6930226" cy="261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DECLARACIÓN DEL PAQUETE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AAB58FA-6ED6-D1B1-FACB-8A2D4B642EC4}"/>
              </a:ext>
            </a:extLst>
          </p:cNvPr>
          <p:cNvSpPr/>
          <p:nvPr/>
        </p:nvSpPr>
        <p:spPr>
          <a:xfrm>
            <a:off x="10158447" y="6312456"/>
            <a:ext cx="1719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dirty="0">
                <a:solidFill>
                  <a:srgbClr val="7F7F7F"/>
                </a:solidFill>
              </a:rPr>
              <a:t>#SomosUAEMéx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83055E-A83C-7EC4-F27C-2D34E8371AEC}"/>
              </a:ext>
            </a:extLst>
          </p:cNvPr>
          <p:cNvSpPr txBox="1"/>
          <p:nvPr/>
        </p:nvSpPr>
        <p:spPr>
          <a:xfrm>
            <a:off x="7039102" y="1931797"/>
            <a:ext cx="39792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 la declaración del paquete se hace mención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 todo aquello que puede ser utilizado por otras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descripciones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cuando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incluye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paquete.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cuerpo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paquete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proporciona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definiciones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declaraciones adicionales, así como la descripción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completa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funciones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procedimientos</a:t>
            </a:r>
            <a:r>
              <a:rPr lang="es-ES" sz="1800" spc="2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</a:t>
            </a:r>
            <a:r>
              <a:rPr lang="es-ES" sz="1800" spc="-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fueron</a:t>
            </a:r>
            <a:r>
              <a:rPr lang="es-E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declarados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previamente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 el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paquete.</a:t>
            </a:r>
            <a:endParaRPr lang="es-MX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s-MX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ED37D29-E597-8659-6813-73DF94381517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72E7B6B7-8080-391E-85E2-36E904804A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79" t="55373" r="31979" b="9239"/>
          <a:stretch/>
        </p:blipFill>
        <p:spPr>
          <a:xfrm>
            <a:off x="1719479" y="1459868"/>
            <a:ext cx="3599798" cy="446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08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58594C3-EB63-B642-A682-81EA4F105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83" r="1082"/>
          <a:stretch/>
        </p:blipFill>
        <p:spPr>
          <a:xfrm>
            <a:off x="0" y="447864"/>
            <a:ext cx="7575468" cy="65815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49DE775-8C0A-1342-A13C-3545A7FC9553}"/>
              </a:ext>
            </a:extLst>
          </p:cNvPr>
          <p:cNvSpPr txBox="1">
            <a:spLocks/>
          </p:cNvSpPr>
          <p:nvPr/>
        </p:nvSpPr>
        <p:spPr>
          <a:xfrm>
            <a:off x="497572" y="-584289"/>
            <a:ext cx="6930226" cy="261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DESCRIPCIONES ESTRUCTURALES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0FFA79-F492-4F49-8205-9BC0AEF74576}"/>
              </a:ext>
            </a:extLst>
          </p:cNvPr>
          <p:cNvSpPr/>
          <p:nvPr/>
        </p:nvSpPr>
        <p:spPr>
          <a:xfrm>
            <a:off x="10158447" y="6312456"/>
            <a:ext cx="1719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dirty="0">
                <a:solidFill>
                  <a:srgbClr val="7F7F7F"/>
                </a:solidFill>
              </a:rPr>
              <a:t>#SomosUAEMéx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7899017" y="1848118"/>
            <a:ext cx="39792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descripciones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estructurales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útiles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cuando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trata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diseños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jerárquicos.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ejemplo pretende mostrar como son este tipo de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descripciones,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aunque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aplicación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práctica utilizar este estilo con circuitos sencillos.</a:t>
            </a:r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16.png">
            <a:extLst>
              <a:ext uri="{FF2B5EF4-FFF2-40B4-BE49-F238E27FC236}">
                <a16:creationId xmlns:a16="http://schemas.microsoft.com/office/drawing/2014/main" id="{F540FA04-9EFA-E9F6-243A-8E3208E4088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836" y="1940975"/>
            <a:ext cx="7210962" cy="280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762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2A0BC-54C9-7B43-B13D-CF66D996F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434733"/>
            <a:ext cx="1828800" cy="1763486"/>
          </a:xfrm>
          <a:prstGeom prst="rect">
            <a:avLst/>
          </a:prstGeom>
        </p:spPr>
      </p:pic>
      <p:pic>
        <p:nvPicPr>
          <p:cNvPr id="2" name="Imagen 1" descr="press por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7461"/>
            <a:ext cx="12256970" cy="7441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2F1506-DF31-8B45-96A1-AAA7C3B62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5682756"/>
            <a:ext cx="1852034" cy="60685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89CD26B-32DC-8E17-F569-658F189FB869}"/>
              </a:ext>
            </a:extLst>
          </p:cNvPr>
          <p:cNvSpPr txBox="1"/>
          <p:nvPr/>
        </p:nvSpPr>
        <p:spPr>
          <a:xfrm>
            <a:off x="3810000" y="1952483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b="1" dirty="0">
                <a:solidFill>
                  <a:schemeClr val="bg1"/>
                </a:solidFill>
              </a:rPr>
              <a:t>GRACIAS!!!!</a:t>
            </a:r>
          </a:p>
        </p:txBody>
      </p:sp>
    </p:spTree>
    <p:extLst>
      <p:ext uri="{BB962C8B-B14F-4D97-AF65-F5344CB8AC3E}">
        <p14:creationId xmlns:p14="http://schemas.microsoft.com/office/powerpoint/2010/main" val="3198200518"/>
      </p:ext>
    </p:extLst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>
            <a:extLst>
              <a:ext uri="{FF2B5EF4-FFF2-40B4-BE49-F238E27FC236}">
                <a16:creationId xmlns:a16="http://schemas.microsoft.com/office/drawing/2014/main" id="{86D86D41-D4DD-4A2F-E8DC-E4B3A1925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83" r="1082"/>
          <a:stretch/>
        </p:blipFill>
        <p:spPr>
          <a:xfrm>
            <a:off x="0" y="447864"/>
            <a:ext cx="7575468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F1FA06C-7F7A-8E99-0FA5-D8845B8D9622}"/>
              </a:ext>
            </a:extLst>
          </p:cNvPr>
          <p:cNvSpPr txBox="1">
            <a:spLocks/>
          </p:cNvSpPr>
          <p:nvPr/>
        </p:nvSpPr>
        <p:spPr>
          <a:xfrm>
            <a:off x="497572" y="-584289"/>
            <a:ext cx="6930226" cy="261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AAB58FA-6ED6-D1B1-FACB-8A2D4B642EC4}"/>
              </a:ext>
            </a:extLst>
          </p:cNvPr>
          <p:cNvSpPr/>
          <p:nvPr/>
        </p:nvSpPr>
        <p:spPr>
          <a:xfrm>
            <a:off x="10158447" y="6312456"/>
            <a:ext cx="1719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dirty="0">
                <a:solidFill>
                  <a:srgbClr val="7F7F7F"/>
                </a:solidFill>
              </a:rPr>
              <a:t>#SomosUAEMéx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83055E-A83C-7EC4-F27C-2D34E8371AEC}"/>
              </a:ext>
            </a:extLst>
          </p:cNvPr>
          <p:cNvSpPr txBox="1"/>
          <p:nvPr/>
        </p:nvSpPr>
        <p:spPr>
          <a:xfrm>
            <a:off x="7899017" y="1848118"/>
            <a:ext cx="39792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Esta descripción utiliza entidades descritas y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compiladas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previamente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dentro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paquete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"compuertas"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librería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"</a:t>
            </a:r>
            <a:r>
              <a:rPr lang="es-E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mi_librería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".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descripción estructural es similar a un </a:t>
            </a:r>
            <a:r>
              <a:rPr lang="es-E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netlist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PSPICE.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declaran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componentes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utilizan y después, mediante los nombres de los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nodos,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realizan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conexiones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entre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compuertas.</a:t>
            </a:r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ED37D29-E597-8659-6813-73DF94381517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B0F33204-13D9-ED29-2021-04911DA8A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37" t="24247" r="50000" b="21653"/>
          <a:stretch/>
        </p:blipFill>
        <p:spPr>
          <a:xfrm>
            <a:off x="1681379" y="1278430"/>
            <a:ext cx="3637898" cy="51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621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>
            <a:extLst>
              <a:ext uri="{FF2B5EF4-FFF2-40B4-BE49-F238E27FC236}">
                <a16:creationId xmlns:a16="http://schemas.microsoft.com/office/drawing/2014/main" id="{86D86D41-D4DD-4A2F-E8DC-E4B3A1925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83" r="1082"/>
          <a:stretch/>
        </p:blipFill>
        <p:spPr>
          <a:xfrm>
            <a:off x="-1" y="447864"/>
            <a:ext cx="11878277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F1FA06C-7F7A-8E99-0FA5-D8845B8D9622}"/>
              </a:ext>
            </a:extLst>
          </p:cNvPr>
          <p:cNvSpPr txBox="1">
            <a:spLocks/>
          </p:cNvSpPr>
          <p:nvPr/>
        </p:nvSpPr>
        <p:spPr>
          <a:xfrm>
            <a:off x="4088136" y="-531245"/>
            <a:ext cx="6930226" cy="261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COMPONENTES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AAB58FA-6ED6-D1B1-FACB-8A2D4B642EC4}"/>
              </a:ext>
            </a:extLst>
          </p:cNvPr>
          <p:cNvSpPr/>
          <p:nvPr/>
        </p:nvSpPr>
        <p:spPr>
          <a:xfrm>
            <a:off x="10158447" y="6312456"/>
            <a:ext cx="1719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dirty="0">
                <a:solidFill>
                  <a:srgbClr val="7F7F7F"/>
                </a:solidFill>
              </a:rPr>
              <a:t>#SomosUAEMéx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83055E-A83C-7EC4-F27C-2D34E8371AEC}"/>
              </a:ext>
            </a:extLst>
          </p:cNvPr>
          <p:cNvSpPr txBox="1"/>
          <p:nvPr/>
        </p:nvSpPr>
        <p:spPr>
          <a:xfrm>
            <a:off x="2190308" y="1801394"/>
            <a:ext cx="71441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245" marR="454660" indent="134620" algn="just">
              <a:spcBef>
                <a:spcPts val="890"/>
              </a:spcBef>
              <a:spcAft>
                <a:spcPts val="0"/>
              </a:spcAft>
            </a:pP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representa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entidad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declarada en un diseño o librería, la utilización de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componentes es útil en diseños jerárquicos como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mostró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ejemplo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anterior.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poder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utilizar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entidad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está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dentro</a:t>
            </a:r>
            <a:r>
              <a:rPr lang="es-ES" sz="2000" spc="2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2000" spc="2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otro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diseño, es necesario llamar la librería y el paquete</a:t>
            </a:r>
            <a:r>
              <a:rPr lang="es-ES" sz="2000" spc="-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dentro</a:t>
            </a:r>
            <a:r>
              <a:rPr lang="es-E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</a:t>
            </a:r>
            <a:r>
              <a:rPr lang="es-E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cual</a:t>
            </a:r>
            <a:r>
              <a:rPr lang="es-E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</a:t>
            </a:r>
            <a:r>
              <a:rPr lang="es-E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encuentra</a:t>
            </a:r>
            <a:r>
              <a:rPr lang="es-E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esta</a:t>
            </a:r>
            <a:r>
              <a:rPr lang="es-E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entidad.</a:t>
            </a:r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15"/>
              </a:spcBef>
            </a:pP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ED37D29-E597-8659-6813-73DF94381517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8226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>
            <a:extLst>
              <a:ext uri="{FF2B5EF4-FFF2-40B4-BE49-F238E27FC236}">
                <a16:creationId xmlns:a16="http://schemas.microsoft.com/office/drawing/2014/main" id="{86D86D41-D4DD-4A2F-E8DC-E4B3A1925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83" r="1082"/>
          <a:stretch/>
        </p:blipFill>
        <p:spPr>
          <a:xfrm>
            <a:off x="0" y="447864"/>
            <a:ext cx="7575468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F1FA06C-7F7A-8E99-0FA5-D8845B8D9622}"/>
              </a:ext>
            </a:extLst>
          </p:cNvPr>
          <p:cNvSpPr txBox="1">
            <a:spLocks/>
          </p:cNvSpPr>
          <p:nvPr/>
        </p:nvSpPr>
        <p:spPr>
          <a:xfrm>
            <a:off x="497572" y="-584289"/>
            <a:ext cx="6930226" cy="261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DECLARACIÓN DE COMPONENTES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AAB58FA-6ED6-D1B1-FACB-8A2D4B642EC4}"/>
              </a:ext>
            </a:extLst>
          </p:cNvPr>
          <p:cNvSpPr/>
          <p:nvPr/>
        </p:nvSpPr>
        <p:spPr>
          <a:xfrm>
            <a:off x="10158447" y="6312456"/>
            <a:ext cx="1719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dirty="0">
                <a:solidFill>
                  <a:srgbClr val="7F7F7F"/>
                </a:solidFill>
              </a:rPr>
              <a:t>#SomosUAEMéx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83055E-A83C-7EC4-F27C-2D34E8371AEC}"/>
              </a:ext>
            </a:extLst>
          </p:cNvPr>
          <p:cNvSpPr txBox="1"/>
          <p:nvPr/>
        </p:nvSpPr>
        <p:spPr>
          <a:xfrm>
            <a:off x="349902" y="1848118"/>
            <a:ext cx="397926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declaración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componentes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realiza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dentro de paquetes o en la región declarativa de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arquitectura.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preferible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declarar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componentes dentro de los paquetes ya que estos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son reutilizables, y por esta razón sólo se verán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declaración de componentes dentro de paquetes y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</a:t>
            </a:r>
            <a:r>
              <a:rPr lang="es-ES" sz="2000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s-ES" sz="2000" spc="1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arquitecturas,</a:t>
            </a:r>
            <a:r>
              <a:rPr lang="es-ES" sz="2000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aunque</a:t>
            </a:r>
            <a:r>
              <a:rPr lang="es-ES" sz="2000" spc="1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también</a:t>
            </a:r>
            <a:r>
              <a:rPr lang="es-ES" sz="2000" spc="1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</a:t>
            </a:r>
            <a:r>
              <a:rPr lang="es-ES" sz="2000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posible.</a:t>
            </a:r>
            <a:r>
              <a:rPr lang="es-ES" sz="2000" spc="-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continuación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muestra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sintaxis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declaración</a:t>
            </a:r>
            <a:r>
              <a:rPr lang="es-E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componentes.</a:t>
            </a:r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ED37D29-E597-8659-6813-73DF94381517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7DF9FB2C-B5ED-C738-EF15-0774E9C893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71" t="37031" r="29063" b="35919"/>
          <a:stretch/>
        </p:blipFill>
        <p:spPr>
          <a:xfrm>
            <a:off x="6079615" y="1497797"/>
            <a:ext cx="4994785" cy="396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242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>
            <a:extLst>
              <a:ext uri="{FF2B5EF4-FFF2-40B4-BE49-F238E27FC236}">
                <a16:creationId xmlns:a16="http://schemas.microsoft.com/office/drawing/2014/main" id="{86D86D41-D4DD-4A2F-E8DC-E4B3A1925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83" r="1082"/>
          <a:stretch/>
        </p:blipFill>
        <p:spPr>
          <a:xfrm>
            <a:off x="0" y="391281"/>
            <a:ext cx="12192000" cy="714735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F1FA06C-7F7A-8E99-0FA5-D8845B8D9622}"/>
              </a:ext>
            </a:extLst>
          </p:cNvPr>
          <p:cNvSpPr txBox="1">
            <a:spLocks/>
          </p:cNvSpPr>
          <p:nvPr/>
        </p:nvSpPr>
        <p:spPr>
          <a:xfrm>
            <a:off x="2931319" y="-584986"/>
            <a:ext cx="6930226" cy="261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INSTANCIACIÓN DE COMPONENTES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AAB58FA-6ED6-D1B1-FACB-8A2D4B642EC4}"/>
              </a:ext>
            </a:extLst>
          </p:cNvPr>
          <p:cNvSpPr/>
          <p:nvPr/>
        </p:nvSpPr>
        <p:spPr>
          <a:xfrm>
            <a:off x="10158447" y="6312456"/>
            <a:ext cx="1719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dirty="0">
                <a:solidFill>
                  <a:srgbClr val="7F7F7F"/>
                </a:solidFill>
              </a:rPr>
              <a:t>#SomosUAEMéx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83055E-A83C-7EC4-F27C-2D34E8371AEC}"/>
              </a:ext>
            </a:extLst>
          </p:cNvPr>
          <p:cNvSpPr txBox="1"/>
          <p:nvPr/>
        </p:nvSpPr>
        <p:spPr>
          <a:xfrm>
            <a:off x="2931319" y="2215802"/>
            <a:ext cx="64366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instanciación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componentes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instrucción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concurrente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especifica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interconexión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señales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dentro del diseño en el que está siendo utilizado.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Existen dos formas de hacer la instanciación de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componentes: por asociación de identificadores o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asociación</a:t>
            </a:r>
            <a:r>
              <a:rPr lang="es-E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por</a:t>
            </a:r>
            <a:r>
              <a:rPr lang="es-E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posición.</a:t>
            </a:r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ED37D29-E597-8659-6813-73DF94381517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7103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>
            <a:extLst>
              <a:ext uri="{FF2B5EF4-FFF2-40B4-BE49-F238E27FC236}">
                <a16:creationId xmlns:a16="http://schemas.microsoft.com/office/drawing/2014/main" id="{86D86D41-D4DD-4A2F-E8DC-E4B3A1925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83" r="1082"/>
          <a:stretch/>
        </p:blipFill>
        <p:spPr>
          <a:xfrm>
            <a:off x="0" y="447864"/>
            <a:ext cx="7575468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F1FA06C-7F7A-8E99-0FA5-D8845B8D9622}"/>
              </a:ext>
            </a:extLst>
          </p:cNvPr>
          <p:cNvSpPr txBox="1">
            <a:spLocks/>
          </p:cNvSpPr>
          <p:nvPr/>
        </p:nvSpPr>
        <p:spPr>
          <a:xfrm>
            <a:off x="497572" y="-330289"/>
            <a:ext cx="6930226" cy="261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ASOCIACIÓN POR IDENTIFICADORES</a:t>
            </a:r>
          </a:p>
          <a:p>
            <a:pPr algn="l"/>
            <a:endParaRPr lang="es-E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AAB58FA-6ED6-D1B1-FACB-8A2D4B642EC4}"/>
              </a:ext>
            </a:extLst>
          </p:cNvPr>
          <p:cNvSpPr/>
          <p:nvPr/>
        </p:nvSpPr>
        <p:spPr>
          <a:xfrm>
            <a:off x="10158447" y="6312456"/>
            <a:ext cx="1719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dirty="0">
                <a:solidFill>
                  <a:srgbClr val="7F7F7F"/>
                </a:solidFill>
              </a:rPr>
              <a:t>#SomosUAEMéx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83055E-A83C-7EC4-F27C-2D34E8371AEC}"/>
              </a:ext>
            </a:extLst>
          </p:cNvPr>
          <p:cNvSpPr txBox="1"/>
          <p:nvPr/>
        </p:nvSpPr>
        <p:spPr>
          <a:xfrm>
            <a:off x="497572" y="1295698"/>
            <a:ext cx="39792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245" marR="24130" indent="134620" algn="just">
              <a:spcBef>
                <a:spcPts val="590"/>
              </a:spcBef>
              <a:spcAft>
                <a:spcPts val="0"/>
              </a:spcAft>
            </a:pP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tipo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instanciación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necesario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utilizar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operador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asociación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"=&gt;"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indicar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como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conectan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puerto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puertos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señales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arquitectura en la que está siendo utilizado dicho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componente. Observe que en la asociación " a =&gt;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 ", "a" pertenece al componente y "b" es una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señal,</a:t>
            </a:r>
            <a:r>
              <a:rPr lang="es-ES" sz="2000" spc="1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variable</a:t>
            </a:r>
            <a:r>
              <a:rPr lang="es-ES" sz="2000" spc="1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s-ES" sz="2000" spc="1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incluso</a:t>
            </a:r>
            <a:r>
              <a:rPr lang="es-ES" sz="2000" spc="1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una</a:t>
            </a:r>
            <a:r>
              <a:rPr lang="es-ES" sz="2000" spc="1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ecuación</a:t>
            </a:r>
            <a:r>
              <a:rPr lang="es-ES" sz="2000" spc="1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booleana</a:t>
            </a:r>
            <a:r>
              <a:rPr lang="es-ES" sz="2000" spc="-2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intervienen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objetos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datos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pertenecen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arquitectura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donde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componente.</a:t>
            </a:r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ED37D29-E597-8659-6813-73DF94381517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7416BABF-8D36-3503-F6B6-698BA9E0E0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08" t="54631" r="53873" b="27913"/>
          <a:stretch/>
        </p:blipFill>
        <p:spPr>
          <a:xfrm>
            <a:off x="4864099" y="1456806"/>
            <a:ext cx="3352801" cy="208009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7F49347-7B48-A466-0478-7C25B1424B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92" t="31843" r="33750" b="53706"/>
          <a:stretch/>
        </p:blipFill>
        <p:spPr>
          <a:xfrm>
            <a:off x="7155860" y="3642594"/>
            <a:ext cx="3862502" cy="224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294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>
            <a:extLst>
              <a:ext uri="{FF2B5EF4-FFF2-40B4-BE49-F238E27FC236}">
                <a16:creationId xmlns:a16="http://schemas.microsoft.com/office/drawing/2014/main" id="{86D86D41-D4DD-4A2F-E8DC-E4B3A1925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83" r="1082"/>
          <a:stretch/>
        </p:blipFill>
        <p:spPr>
          <a:xfrm>
            <a:off x="0" y="447864"/>
            <a:ext cx="7575468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F1FA06C-7F7A-8E99-0FA5-D8845B8D9622}"/>
              </a:ext>
            </a:extLst>
          </p:cNvPr>
          <p:cNvSpPr txBox="1">
            <a:spLocks/>
          </p:cNvSpPr>
          <p:nvPr/>
        </p:nvSpPr>
        <p:spPr>
          <a:xfrm>
            <a:off x="497572" y="-584289"/>
            <a:ext cx="6930226" cy="261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ASOCIACIÓN POR POSICIÓN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AAB58FA-6ED6-D1B1-FACB-8A2D4B642EC4}"/>
              </a:ext>
            </a:extLst>
          </p:cNvPr>
          <p:cNvSpPr/>
          <p:nvPr/>
        </p:nvSpPr>
        <p:spPr>
          <a:xfrm>
            <a:off x="10158447" y="6312456"/>
            <a:ext cx="1719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dirty="0">
                <a:solidFill>
                  <a:srgbClr val="7F7F7F"/>
                </a:solidFill>
              </a:rPr>
              <a:t>#SomosUAEMéx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83055E-A83C-7EC4-F27C-2D34E8371AEC}"/>
              </a:ext>
            </a:extLst>
          </p:cNvPr>
          <p:cNvSpPr txBox="1"/>
          <p:nvPr/>
        </p:nvSpPr>
        <p:spPr>
          <a:xfrm>
            <a:off x="7899017" y="1848118"/>
            <a:ext cx="39792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 la asociación por posición no es necesario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nombrar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puertos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componente.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Sólo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colocan las señales, variables, o expresiones en el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lugar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donde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deseamos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 sean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conectadas.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</a:t>
            </a:r>
            <a:r>
              <a:rPr lang="es-ES" sz="2000" spc="-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importante considerar el orden en el que fueron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declarados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puertos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componente</a:t>
            </a:r>
            <a:r>
              <a:rPr lang="es-ES" sz="2000" spc="2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porque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este</a:t>
            </a:r>
            <a:r>
              <a:rPr lang="es-ES" sz="2000" spc="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orden</a:t>
            </a:r>
            <a:r>
              <a:rPr lang="es-ES" sz="20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</a:t>
            </a:r>
            <a:r>
              <a:rPr lang="es-ES" sz="2000" spc="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</a:t>
            </a:r>
            <a:r>
              <a:rPr lang="es-ES" sz="2000" spc="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debemos</a:t>
            </a:r>
            <a:r>
              <a:rPr lang="es-ES" sz="2000" spc="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utilizar</a:t>
            </a:r>
            <a:r>
              <a:rPr lang="es-ES" sz="2000" spc="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cuando</a:t>
            </a:r>
            <a:r>
              <a:rPr lang="es-ES" sz="2000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</a:t>
            </a:r>
            <a:r>
              <a:rPr lang="es-ES" sz="2000" spc="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haga</a:t>
            </a:r>
            <a:r>
              <a:rPr lang="es-ES" sz="2000" spc="-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</a:t>
            </a:r>
            <a:r>
              <a:rPr lang="es-E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instanciación</a:t>
            </a:r>
            <a:r>
              <a:rPr lang="es-E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</a:t>
            </a:r>
            <a:r>
              <a:rPr lang="es-E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componente.</a:t>
            </a:r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ED37D29-E597-8659-6813-73DF94381517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DC62C7B1-53C6-E5A6-7C19-D17788813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92" t="26937" r="27708" b="50000"/>
          <a:stretch/>
        </p:blipFill>
        <p:spPr>
          <a:xfrm>
            <a:off x="945708" y="1715209"/>
            <a:ext cx="5569392" cy="36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595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>
            <a:extLst>
              <a:ext uri="{FF2B5EF4-FFF2-40B4-BE49-F238E27FC236}">
                <a16:creationId xmlns:a16="http://schemas.microsoft.com/office/drawing/2014/main" id="{86D86D41-D4DD-4A2F-E8DC-E4B3A1925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83" r="1082"/>
          <a:stretch/>
        </p:blipFill>
        <p:spPr>
          <a:xfrm>
            <a:off x="0" y="447864"/>
            <a:ext cx="7575468" cy="65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F1FA06C-7F7A-8E99-0FA5-D8845B8D9622}"/>
              </a:ext>
            </a:extLst>
          </p:cNvPr>
          <p:cNvSpPr txBox="1">
            <a:spLocks/>
          </p:cNvSpPr>
          <p:nvPr/>
        </p:nvSpPr>
        <p:spPr>
          <a:xfrm>
            <a:off x="497572" y="-584289"/>
            <a:ext cx="6930226" cy="261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SENTENCIAS DE GENERACIÓN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AAB58FA-6ED6-D1B1-FACB-8A2D4B642EC4}"/>
              </a:ext>
            </a:extLst>
          </p:cNvPr>
          <p:cNvSpPr/>
          <p:nvPr/>
        </p:nvSpPr>
        <p:spPr>
          <a:xfrm>
            <a:off x="10158447" y="6312456"/>
            <a:ext cx="1719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dirty="0">
                <a:solidFill>
                  <a:srgbClr val="7F7F7F"/>
                </a:solidFill>
              </a:rPr>
              <a:t>#SomosUAEMéx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83055E-A83C-7EC4-F27C-2D34E8371AEC}"/>
              </a:ext>
            </a:extLst>
          </p:cNvPr>
          <p:cNvSpPr txBox="1"/>
          <p:nvPr/>
        </p:nvSpPr>
        <p:spPr>
          <a:xfrm>
            <a:off x="-191526" y="1652427"/>
            <a:ext cx="397926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245" marR="24130" indent="134620" algn="just">
              <a:spcBef>
                <a:spcPts val="885"/>
              </a:spcBef>
              <a:spcAft>
                <a:spcPts val="0"/>
              </a:spcAft>
            </a:pP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Las sentencias de generación de componentes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permiten</a:t>
            </a:r>
            <a:r>
              <a:rPr lang="es-ES" sz="2000" spc="1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crear</a:t>
            </a:r>
            <a:r>
              <a:rPr lang="es-ES" sz="2000" spc="1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una</a:t>
            </a:r>
            <a:r>
              <a:rPr lang="es-ES" sz="2000" spc="1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s-ES" sz="2000" spc="1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más</a:t>
            </a:r>
            <a:r>
              <a:rPr lang="es-ES" sz="2000" spc="1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copias</a:t>
            </a:r>
            <a:r>
              <a:rPr lang="es-ES" sz="2000" spc="1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2000" spc="1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</a:t>
            </a:r>
            <a:r>
              <a:rPr lang="es-ES" sz="2000" spc="1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conjunto</a:t>
            </a:r>
            <a:r>
              <a:rPr lang="es-ES" sz="2000" spc="-2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 interconexiones, lo cual facilita el diseño de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circuitos</a:t>
            </a:r>
            <a:r>
              <a:rPr lang="es-ES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mediante</a:t>
            </a:r>
            <a:r>
              <a:rPr lang="es-ES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descripciones</a:t>
            </a:r>
            <a:r>
              <a:rPr lang="es-ES" sz="20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estructurales.</a:t>
            </a:r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615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10845" algn="l"/>
                <a:tab pos="411480" algn="l"/>
              </a:tabLst>
            </a:pPr>
            <a:r>
              <a:rPr lang="es-ES" sz="2000" b="1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FOR..</a:t>
            </a:r>
            <a:r>
              <a:rPr lang="es-ES" sz="2000" b="1" spc="-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s-ES" sz="2000" b="1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GENERATE</a:t>
            </a:r>
            <a:endParaRPr lang="es-MX" sz="20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182245" marR="24130" indent="134620" algn="just">
              <a:spcBef>
                <a:spcPts val="585"/>
              </a:spcBef>
              <a:spcAft>
                <a:spcPts val="0"/>
              </a:spcAft>
            </a:pP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instrucción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número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finito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2000" spc="-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conexiones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instrucciones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concurrentes</a:t>
            </a:r>
            <a:r>
              <a:rPr lang="es-E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mediante</a:t>
            </a:r>
            <a:r>
              <a:rPr lang="es-E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rango</a:t>
            </a:r>
            <a:r>
              <a:rPr lang="es-E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discreto.</a:t>
            </a:r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ED37D29-E597-8659-6813-73DF94381517}"/>
              </a:ext>
            </a:extLst>
          </p:cNvPr>
          <p:cNvCxnSpPr/>
          <p:nvPr/>
        </p:nvCxnSpPr>
        <p:spPr>
          <a:xfrm>
            <a:off x="628208" y="6526041"/>
            <a:ext cx="93821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40ACC89B-8388-CF38-9461-76BCE72F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42" t="33696" r="50000" b="28135"/>
          <a:stretch/>
        </p:blipFill>
        <p:spPr>
          <a:xfrm>
            <a:off x="4048002" y="1610429"/>
            <a:ext cx="4356266" cy="43565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281628D-70EF-7152-F4D3-EC07F3353C9B}"/>
              </a:ext>
            </a:extLst>
          </p:cNvPr>
          <p:cNvSpPr txBox="1"/>
          <p:nvPr/>
        </p:nvSpPr>
        <p:spPr>
          <a:xfrm>
            <a:off x="8728351" y="3788688"/>
            <a:ext cx="32972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uso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más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común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instrucciones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generación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crear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múltiples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copias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componentes y procesos. En el siguiente ejemplo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 muestra como utilizar estas instrucciones con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componentes.</a:t>
            </a:r>
            <a:endParaRPr lang="es-MX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s-MX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9764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1473</Words>
  <Application>Microsoft Office PowerPoint</Application>
  <PresentationFormat>Panorámica</PresentationFormat>
  <Paragraphs>82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Symbol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jair antonio palos hernandez</cp:lastModifiedBy>
  <cp:revision>22</cp:revision>
  <dcterms:created xsi:type="dcterms:W3CDTF">2021-05-21T13:23:01Z</dcterms:created>
  <dcterms:modified xsi:type="dcterms:W3CDTF">2022-06-09T23:26:49Z</dcterms:modified>
</cp:coreProperties>
</file>